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1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413" r:id="rId47"/>
    <p:sldId id="415" r:id="rId48"/>
    <p:sldId id="414" r:id="rId49"/>
    <p:sldId id="441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440" r:id="rId81"/>
    <p:sldId id="375" r:id="rId82"/>
    <p:sldId id="376" r:id="rId83"/>
    <p:sldId id="378" r:id="rId84"/>
    <p:sldId id="380" r:id="rId85"/>
    <p:sldId id="381" r:id="rId86"/>
    <p:sldId id="387" r:id="rId87"/>
    <p:sldId id="396" r:id="rId88"/>
    <p:sldId id="397" r:id="rId89"/>
    <p:sldId id="38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5400" autoAdjust="0"/>
  </p:normalViewPr>
  <p:slideViewPr>
    <p:cSldViewPr>
      <p:cViewPr>
        <p:scale>
          <a:sx n="50" d="100"/>
          <a:sy n="50" d="100"/>
        </p:scale>
        <p:origin x="-1684" y="-3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pPr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oleObject" Target="../embeddings/oleObject2.bin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9.png"/><Relationship Id="rId7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image" Target="../media/image120.png"/><Relationship Id="rId4" Type="http://schemas.openxmlformats.org/officeDocument/2006/relationships/image" Target="../media/image1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60.png"/><Relationship Id="rId7" Type="http://schemas.openxmlformats.org/officeDocument/2006/relationships/image" Target="../media/image157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11" Type="http://schemas.openxmlformats.org/officeDocument/2006/relationships/image" Target="../media/image155.emf"/><Relationship Id="rId5" Type="http://schemas.openxmlformats.org/officeDocument/2006/relationships/image" Target="../media/image162.emf"/><Relationship Id="rId10" Type="http://schemas.openxmlformats.org/officeDocument/2006/relationships/image" Target="../media/image166.emf"/><Relationship Id="rId4" Type="http://schemas.openxmlformats.org/officeDocument/2006/relationships/image" Target="../media/image161.png"/><Relationship Id="rId9" Type="http://schemas.openxmlformats.org/officeDocument/2006/relationships/image" Target="../media/image16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image" Target="../media/image168.emf"/><Relationship Id="rId7" Type="http://schemas.openxmlformats.org/officeDocument/2006/relationships/image" Target="../media/image172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emf"/><Relationship Id="rId5" Type="http://schemas.openxmlformats.org/officeDocument/2006/relationships/image" Target="../media/image170.emf"/><Relationship Id="rId4" Type="http://schemas.openxmlformats.org/officeDocument/2006/relationships/image" Target="../media/image169.png"/><Relationship Id="rId9" Type="http://schemas.openxmlformats.org/officeDocument/2006/relationships/image" Target="../media/image17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7" Type="http://schemas.openxmlformats.org/officeDocument/2006/relationships/image" Target="../media/image162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emf"/><Relationship Id="rId5" Type="http://schemas.openxmlformats.org/officeDocument/2006/relationships/image" Target="../media/image183.emf"/><Relationship Id="rId4" Type="http://schemas.openxmlformats.org/officeDocument/2006/relationships/image" Target="../media/image18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image" Target="../media/image191.emf"/><Relationship Id="rId7" Type="http://schemas.openxmlformats.org/officeDocument/2006/relationships/image" Target="../media/image195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Relationship Id="rId9" Type="http://schemas.openxmlformats.org/officeDocument/2006/relationships/image" Target="../media/image19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207.png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72.emf"/><Relationship Id="rId7" Type="http://schemas.openxmlformats.org/officeDocument/2006/relationships/image" Target="../media/image211.png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tiff"/><Relationship Id="rId4" Type="http://schemas.openxmlformats.org/officeDocument/2006/relationships/image" Target="../media/image2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8017" y="1772816"/>
            <a:ext cx="5170481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2160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xmlns="" id="{C5561FC6-88BE-452D-B6B6-7665AE8836C2}"/>
              </a:ext>
            </a:extLst>
          </p:cNvPr>
          <p:cNvSpPr txBox="1"/>
          <p:nvPr/>
        </p:nvSpPr>
        <p:spPr>
          <a:xfrm>
            <a:off x="2267744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xmlns="" val="40590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284984"/>
            <a:ext cx="4263129" cy="17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5157192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616" y="52333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1616" y="61770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1556792"/>
            <a:ext cx="11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92080" y="2132856"/>
            <a:ext cx="2376264" cy="1252285"/>
            <a:chOff x="5292080" y="2204864"/>
            <a:chExt cx="2376264" cy="1252285"/>
          </a:xfrm>
        </p:grpSpPr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204864"/>
              <a:ext cx="2150082" cy="369310"/>
            </a:xfrm>
            <a:prstGeom prst="rect">
              <a:avLst/>
            </a:prstGeom>
            <a:blipFill rotWithShape="0">
              <a:blip r:embed="rId6" cstate="print"/>
              <a:stretch>
                <a:fillRect l="-2273" t="-6897" b="-15517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2" name="TextBox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729144"/>
              <a:ext cx="2376264" cy="728005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2080" y="3789040"/>
            <a:ext cx="1550853" cy="1252285"/>
            <a:chOff x="5292080" y="3616875"/>
            <a:chExt cx="1550853" cy="1252285"/>
          </a:xfrm>
        </p:grpSpPr>
        <p:sp>
          <p:nvSpPr>
            <p:cNvPr id="13" name="TextBox 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3616875"/>
              <a:ext cx="1380537" cy="369310"/>
            </a:xfrm>
            <a:prstGeom prst="rect">
              <a:avLst/>
            </a:prstGeom>
            <a:blipFill rotWithShape="0">
              <a:blip r:embed="rId8" cstate="print"/>
              <a:stretch>
                <a:fillRect l="-3535" t="-8772" r="-1010" b="-15789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4141155"/>
              <a:ext cx="1550853" cy="728005"/>
            </a:xfrm>
            <a:prstGeom prst="rect">
              <a:avLst/>
            </a:prstGeom>
            <a:blipFill rotWithShape="0">
              <a:blip r:embed="rId9" cstate="print"/>
              <a:stretch>
                <a:fillRect b="-89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xmlns="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Discontinuous at z = 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5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4557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73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540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932040" y="2636912"/>
            <a:ext cx="4044678" cy="1854109"/>
            <a:chOff x="4935289" y="2133600"/>
            <a:chExt cx="4044678" cy="1854109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6553200" y="244209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b="0" dirty="0">
                    <a:latin typeface="Times New Roman" panose="0202060305040502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3" name="Rectangle 22"/>
                <p:cNvSpPr/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  <a:blipFill rotWithShape="0">
                  <a:blip r:embed="rId1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6705600" y="337441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Rectangle 24"/>
                <p:cNvSpPr/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8270760" y="3282458"/>
              <a:ext cx="709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p:oleObj spid="_x0000_s1324" name="公式" r:id="rId17" imgW="622030" imgH="431613" progId="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p:oleObj spid="_x0000_s1325" name="公式" r:id="rId18" imgW="545626" imgH="177646" progId="">
              <p:embed/>
            </p:oleObj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>
            <a:off x="4355975" y="2924944"/>
            <a:ext cx="496635" cy="231798"/>
          </a:xfrm>
          <a:prstGeom prst="rightArrow">
            <a:avLst>
              <a:gd name="adj1" fmla="val 50000"/>
              <a:gd name="adj2" fmla="val 48092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9" grpId="0" build="allAtOnce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b="59899"/>
          <a:stretch>
            <a:fillRect/>
          </a:stretch>
        </p:blipFill>
        <p:spPr bwMode="auto">
          <a:xfrm>
            <a:off x="152400" y="4572000"/>
            <a:ext cx="6400800" cy="22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484999" y="1828800"/>
            <a:ext cx="6220508" cy="39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443711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7944" y="4869160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t="67094"/>
          <a:stretch/>
        </p:blipFill>
        <p:spPr>
          <a:xfrm>
            <a:off x="3995936" y="5877272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xmlns="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883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98313" y="4213412"/>
            <a:ext cx="3912287" cy="23397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68" y="4183094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612648" y="1600200"/>
            <a:ext cx="8302752" cy="2667000"/>
          </a:xfrm>
          <a:blipFill rotWithShape="0">
            <a:blip r:embed="rId4" cstate="print"/>
            <a:stretch>
              <a:fillRect t="-1373" b="-1144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9509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73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494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90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723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23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992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32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463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0161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287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69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305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073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7814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466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664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87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boundary 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40FEE8E-2BB1-4DC5-8BD3-B57D731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 cstate="print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 cstate="print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776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8449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>
                <a:solidFill>
                  <a:srgbClr val="FF0000"/>
                </a:solidFill>
              </a:rPr>
              <a:t>impedance mismatch</a:t>
            </a:r>
            <a:r>
              <a:rPr lang="en-US" sz="2400" dirty="0">
                <a:solidFill>
                  <a:srgbClr val="FF0000"/>
                </a:solidFill>
              </a:rPr>
              <a:t> between the two media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27566"/>
          <a:stretch/>
        </p:blipFill>
        <p:spPr bwMode="auto">
          <a:xfrm>
            <a:off x="4255571" y="3868016"/>
            <a:ext cx="467922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58729" y="4170566"/>
            <a:ext cx="576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l-GR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EA547B-D3D3-4680-9D9E-AFF9786ECE2F}"/>
                  </a:ext>
                </a:extLst>
              </p:cNvPr>
              <p:cNvSpPr txBox="1"/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A547B-D3D3-4680-9D9E-AFF9786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/>
              <p:nvPr/>
            </p:nvSpPr>
            <p:spPr>
              <a:xfrm>
                <a:off x="-19442" y="2401455"/>
                <a:ext cx="8524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CB929C4-2032-423E-AA7E-F95647F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2401455"/>
                <a:ext cx="8524962" cy="57823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/>
              <p:nvPr/>
            </p:nvSpPr>
            <p:spPr>
              <a:xfrm>
                <a:off x="-19442" y="3139882"/>
                <a:ext cx="9247211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0126282-3165-4262-B1D3-D02EDB4C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3139882"/>
                <a:ext cx="9247211" cy="57823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3DDA577B-1153-48C6-9895-2C60D6529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87352"/>
          <a:stretch/>
        </p:blipFill>
        <p:spPr bwMode="auto">
          <a:xfrm>
            <a:off x="4255571" y="6373293"/>
            <a:ext cx="4679222" cy="4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0CC57E0-DDB5-4102-A8E6-B67B649D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844BE92-1526-47DA-9D3D-D0A19D1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3198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635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-99392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3068960"/>
            <a:ext cx="36957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56979</TotalTime>
  <Words>2193</Words>
  <Application>Microsoft Office PowerPoint</Application>
  <PresentationFormat>全屏显示(4:3)</PresentationFormat>
  <Paragraphs>487</Paragraphs>
  <Slides>89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1" baseType="lpstr"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幻灯片 12</vt:lpstr>
      <vt:lpstr>幻灯片 13</vt:lpstr>
      <vt:lpstr>Example 8-3 (cont.)</vt:lpstr>
      <vt:lpstr>Standing Wave</vt:lpstr>
      <vt:lpstr>Another Point of View</vt:lpstr>
      <vt:lpstr>Go Back to Lossless Case</vt:lpstr>
      <vt:lpstr>幻灯片 18</vt:lpstr>
      <vt:lpstr>幻灯片 19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幻灯片 26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幻灯片 34</vt:lpstr>
      <vt:lpstr>幻灯片 35</vt:lpstr>
      <vt:lpstr>幻灯片 36</vt:lpstr>
      <vt:lpstr>幻灯片 37</vt:lpstr>
      <vt:lpstr>幻灯片 38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幻灯片 75</vt:lpstr>
      <vt:lpstr>幻灯片 76</vt:lpstr>
      <vt:lpstr>幻灯片 77</vt:lpstr>
      <vt:lpstr>幻灯片 78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幻灯片 85</vt:lpstr>
      <vt:lpstr>幻灯片 86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lenovo</cp:lastModifiedBy>
  <cp:revision>512</cp:revision>
  <dcterms:created xsi:type="dcterms:W3CDTF">2010-03-29T14:40:03Z</dcterms:created>
  <dcterms:modified xsi:type="dcterms:W3CDTF">2019-04-10T14:20:51Z</dcterms:modified>
</cp:coreProperties>
</file>